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Montserrat Medium" panose="020B0604020202020204" charset="0"/>
      <p:regular r:id="rId22"/>
      <p:bold r:id="rId23"/>
      <p:italic r:id="rId24"/>
      <p:boldItalic r:id="rId25"/>
    </p:embeddedFont>
    <p:embeddedFont>
      <p:font typeface="Montserrat ExtraBold" panose="020B0604020202020204" charset="0"/>
      <p:bold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993e007d0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993e007d0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f9262ee2f_0_24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f9262ee2f_0_24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f9262ee2f_0_26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f9262ee2f_0_26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993e007d0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2993e007d0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7f9262ee2f_0_26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7f9262ee2f_0_26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993e007d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993e007d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9262ee2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9262ee2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/>
          <p:nvPr/>
        </p:nvSpPr>
        <p:spPr>
          <a:xfrm>
            <a:off x="487200" y="0"/>
            <a:ext cx="8169600" cy="5143500"/>
          </a:xfrm>
          <a:prstGeom prst="horizontalScroll">
            <a:avLst>
              <a:gd name="adj" fmla="val 12500"/>
            </a:avLst>
          </a:prstGeom>
          <a:solidFill>
            <a:srgbClr val="F2F2F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36"/>
          <p:cNvSpPr txBox="1"/>
          <p:nvPr/>
        </p:nvSpPr>
        <p:spPr>
          <a:xfrm>
            <a:off x="2074575" y="743975"/>
            <a:ext cx="6302700" cy="10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МИНИСТЕРСТВО НА ОБРАЗОВАНИЕТО И НАУКАТА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latin typeface="Times New Roman"/>
                <a:ea typeface="Times New Roman"/>
                <a:cs typeface="Times New Roman"/>
                <a:sym typeface="Times New Roman"/>
              </a:rPr>
              <a:t>ПРОФЕСИОНАЛНА ГИМНАЗИЯ “ГЕН. ВЛАДИМИР ЗАИМОВ” гр. СОПОТ</a:t>
            </a:r>
            <a:endParaRPr sz="11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4330 гр. Сопот, ул. ”Иван Вазов” №1, тел./факс: /03134/ 83-31, 83-32, e-mail: </a:t>
            </a:r>
            <a:r>
              <a:rPr lang="en" sz="11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pgzaimov@yahoo.com</a:t>
            </a:r>
            <a:endParaRPr sz="11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0" name="Google Shape;1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25" y="743975"/>
            <a:ext cx="864050" cy="8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6"/>
          <p:cNvSpPr txBox="1">
            <a:spLocks noGrp="1"/>
          </p:cNvSpPr>
          <p:nvPr>
            <p:ph type="ctrTitle"/>
          </p:nvPr>
        </p:nvSpPr>
        <p:spPr>
          <a:xfrm>
            <a:off x="2008050" y="1608025"/>
            <a:ext cx="51279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Дипломен проект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36"/>
          <p:cNvSpPr txBox="1">
            <a:spLocks noGrp="1"/>
          </p:cNvSpPr>
          <p:nvPr>
            <p:ph type="ctrTitle"/>
          </p:nvPr>
        </p:nvSpPr>
        <p:spPr>
          <a:xfrm>
            <a:off x="1231900" y="2596563"/>
            <a:ext cx="70449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Тема</a:t>
            </a: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Разработка на Уеб сайт, организиращ дейността на сладкарски цех “Сладко изкушение”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3" name="Google Shape;163;p36"/>
          <p:cNvCxnSpPr/>
          <p:nvPr/>
        </p:nvCxnSpPr>
        <p:spPr>
          <a:xfrm rot="10800000" flipH="1">
            <a:off x="1488375" y="3405100"/>
            <a:ext cx="6888900" cy="7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4" name="Google Shape;164;p36"/>
          <p:cNvSpPr txBox="1">
            <a:spLocks noGrp="1"/>
          </p:cNvSpPr>
          <p:nvPr>
            <p:ph type="subTitle" idx="1"/>
          </p:nvPr>
        </p:nvSpPr>
        <p:spPr>
          <a:xfrm>
            <a:off x="3321675" y="381320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>
                <a:solidFill>
                  <a:srgbClr val="212121"/>
                </a:solidFill>
              </a:rPr>
              <a:t>Дипломант</a:t>
            </a:r>
            <a:r>
              <a:rPr lang="en" sz="1500" b="1">
                <a:solidFill>
                  <a:srgbClr val="212121"/>
                </a:solidFill>
              </a:rPr>
              <a:t>: Мирослав Дечев Николов</a:t>
            </a:r>
            <a:endParaRPr sz="1500" b="1">
              <a:solidFill>
                <a:srgbClr val="212121"/>
              </a:solidFill>
            </a:endParaRPr>
          </a:p>
        </p:txBody>
      </p:sp>
      <p:sp>
        <p:nvSpPr>
          <p:cNvPr id="165" name="Google Shape;165;p36"/>
          <p:cNvSpPr/>
          <p:nvPr/>
        </p:nvSpPr>
        <p:spPr>
          <a:xfrm>
            <a:off x="1488375" y="3469550"/>
            <a:ext cx="157500" cy="121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6"/>
          <p:cNvSpPr/>
          <p:nvPr/>
        </p:nvSpPr>
        <p:spPr>
          <a:xfrm>
            <a:off x="8219775" y="3229658"/>
            <a:ext cx="157500" cy="121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>
            <a:spLocks noGrp="1"/>
          </p:cNvSpPr>
          <p:nvPr>
            <p:ph type="title"/>
          </p:nvPr>
        </p:nvSpPr>
        <p:spPr>
          <a:xfrm>
            <a:off x="1496475" y="1167550"/>
            <a:ext cx="7538700" cy="24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Потребителски интерфейс</a:t>
            </a:r>
            <a:endParaRPr sz="6000">
              <a:solidFill>
                <a:schemeClr val="lt1"/>
              </a:solidFill>
            </a:endParaRPr>
          </a:p>
        </p:txBody>
      </p:sp>
      <p:cxnSp>
        <p:nvCxnSpPr>
          <p:cNvPr id="246" name="Google Shape;246;p45"/>
          <p:cNvCxnSpPr/>
          <p:nvPr/>
        </p:nvCxnSpPr>
        <p:spPr>
          <a:xfrm>
            <a:off x="1648575" y="1167547"/>
            <a:ext cx="4603800" cy="27000"/>
          </a:xfrm>
          <a:prstGeom prst="straightConnector1">
            <a:avLst/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6"/>
          <p:cNvCxnSpPr/>
          <p:nvPr/>
        </p:nvCxnSpPr>
        <p:spPr>
          <a:xfrm>
            <a:off x="319200" y="780430"/>
            <a:ext cx="45000" cy="4037400"/>
          </a:xfrm>
          <a:prstGeom prst="straightConnector1">
            <a:avLst/>
          </a:prstGeom>
          <a:noFill/>
          <a:ln w="1143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46"/>
          <p:cNvCxnSpPr/>
          <p:nvPr/>
        </p:nvCxnSpPr>
        <p:spPr>
          <a:xfrm flipH="1">
            <a:off x="8591281" y="325700"/>
            <a:ext cx="9600" cy="4084800"/>
          </a:xfrm>
          <a:prstGeom prst="straightConnector1">
            <a:avLst/>
          </a:prstGeom>
          <a:noFill/>
          <a:ln w="11430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46"/>
          <p:cNvCxnSpPr/>
          <p:nvPr/>
        </p:nvCxnSpPr>
        <p:spPr>
          <a:xfrm>
            <a:off x="1602151" y="364909"/>
            <a:ext cx="7003800" cy="780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46"/>
          <p:cNvCxnSpPr/>
          <p:nvPr/>
        </p:nvCxnSpPr>
        <p:spPr>
          <a:xfrm>
            <a:off x="319226" y="4779047"/>
            <a:ext cx="7048500" cy="2400"/>
          </a:xfrm>
          <a:prstGeom prst="straightConnector1">
            <a:avLst/>
          </a:prstGeom>
          <a:noFill/>
          <a:ln w="11430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Начало - Сладко Изкушение - School Profile - Microsoft​ Edge 2022-05-17 16-22-3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421" y="564243"/>
            <a:ext cx="7688036" cy="3851468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21" y="811893"/>
            <a:ext cx="7700253" cy="35986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421" y="564243"/>
            <a:ext cx="7700536" cy="3846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24" y="559032"/>
            <a:ext cx="7688036" cy="3836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579" y="559032"/>
            <a:ext cx="7731719" cy="38578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093" y="578116"/>
            <a:ext cx="7725294" cy="38505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4524" y="560480"/>
            <a:ext cx="7749099" cy="38745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509" y="552751"/>
            <a:ext cx="7755774" cy="3890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7"/>
          <p:cNvSpPr txBox="1">
            <a:spLocks noGrp="1"/>
          </p:cNvSpPr>
          <p:nvPr>
            <p:ph type="title"/>
          </p:nvPr>
        </p:nvSpPr>
        <p:spPr>
          <a:xfrm>
            <a:off x="3310374" y="3153150"/>
            <a:ext cx="5543339" cy="9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Реализация</a:t>
            </a:r>
            <a:endParaRPr sz="6000" dirty="0"/>
          </a:p>
        </p:txBody>
      </p:sp>
      <p:sp>
        <p:nvSpPr>
          <p:cNvPr id="269" name="Google Shape;269;p47"/>
          <p:cNvSpPr txBox="1">
            <a:spLocks noGrp="1"/>
          </p:cNvSpPr>
          <p:nvPr>
            <p:ph type="title" idx="2"/>
          </p:nvPr>
        </p:nvSpPr>
        <p:spPr>
          <a:xfrm>
            <a:off x="598320" y="31873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70" name="Google Shape;270;p47"/>
          <p:cNvCxnSpPr/>
          <p:nvPr/>
        </p:nvCxnSpPr>
        <p:spPr>
          <a:xfrm>
            <a:off x="3160800" y="3153147"/>
            <a:ext cx="0" cy="999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6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Е/R Диаграма</a:t>
            </a:r>
            <a:endParaRPr/>
          </a:p>
        </p:txBody>
      </p:sp>
      <p:cxnSp>
        <p:nvCxnSpPr>
          <p:cNvPr id="276" name="Google Shape;276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77" name="Google Shape;2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50" y="1161100"/>
            <a:ext cx="8543891" cy="374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 Модел</a:t>
            </a:r>
            <a:endParaRPr/>
          </a:p>
        </p:txBody>
      </p:sp>
      <p:cxnSp>
        <p:nvCxnSpPr>
          <p:cNvPr id="283" name="Google Shape;283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84" name="Google Shape;2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00" y="1068225"/>
            <a:ext cx="7695198" cy="368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0"/>
          <p:cNvSpPr txBox="1">
            <a:spLocks noGrp="1"/>
          </p:cNvSpPr>
          <p:nvPr>
            <p:ph type="ctrTitle"/>
          </p:nvPr>
        </p:nvSpPr>
        <p:spPr>
          <a:xfrm>
            <a:off x="1996000" y="1690925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Заключение</a:t>
            </a:r>
            <a:endParaRPr sz="6000"/>
          </a:p>
        </p:txBody>
      </p:sp>
      <p:cxnSp>
        <p:nvCxnSpPr>
          <p:cNvPr id="290" name="Google Shape;290;p50"/>
          <p:cNvCxnSpPr/>
          <p:nvPr/>
        </p:nvCxnSpPr>
        <p:spPr>
          <a:xfrm rot="10800000">
            <a:off x="2210400" y="1685972"/>
            <a:ext cx="7200" cy="9951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91" name="Google Shape;291;p50"/>
          <p:cNvSpPr txBox="1">
            <a:spLocks noGrp="1"/>
          </p:cNvSpPr>
          <p:nvPr>
            <p:ph type="ctrTitle"/>
          </p:nvPr>
        </p:nvSpPr>
        <p:spPr>
          <a:xfrm>
            <a:off x="860700" y="1690925"/>
            <a:ext cx="13569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1"/>
          <p:cNvSpPr txBox="1"/>
          <p:nvPr/>
        </p:nvSpPr>
        <p:spPr>
          <a:xfrm>
            <a:off x="641100" y="1035600"/>
            <a:ext cx="7861800" cy="30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Реализирано е трислойна MVC ASP.NET Core информационна система</a:t>
            </a:r>
            <a:endParaRPr sz="16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 е бизнес инструмент, улесняващ процеса на работа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 е инструмент за реклама на дейността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 е инструмент за популяризиране на продукт/и.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Интегрирани са роли за достъп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Постигната е директна обратна връзка при интеракция от клиент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Постигната е моментално отчитане и регистриране на поръчки</a:t>
            </a:r>
            <a:endParaRPr sz="1700">
              <a:solidFill>
                <a:srgbClr val="FFFFFF"/>
              </a:solidFill>
            </a:endParaRPr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Постигнато е високо ниво на сигурност за личните данни на клиентите</a:t>
            </a:r>
            <a:endParaRPr sz="17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>
            <a:spLocks noGrp="1"/>
          </p:cNvSpPr>
          <p:nvPr>
            <p:ph type="title"/>
          </p:nvPr>
        </p:nvSpPr>
        <p:spPr>
          <a:xfrm>
            <a:off x="3310375" y="3153150"/>
            <a:ext cx="5235300" cy="9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Рецензия</a:t>
            </a:r>
            <a:endParaRPr sz="6000"/>
          </a:p>
        </p:txBody>
      </p:sp>
      <p:sp>
        <p:nvSpPr>
          <p:cNvPr id="302" name="Google Shape;302;p52"/>
          <p:cNvSpPr txBox="1">
            <a:spLocks noGrp="1"/>
          </p:cNvSpPr>
          <p:nvPr>
            <p:ph type="title" idx="2"/>
          </p:nvPr>
        </p:nvSpPr>
        <p:spPr>
          <a:xfrm>
            <a:off x="598320" y="318735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303" name="Google Shape;303;p52"/>
          <p:cNvCxnSpPr/>
          <p:nvPr/>
        </p:nvCxnSpPr>
        <p:spPr>
          <a:xfrm>
            <a:off x="3160800" y="3153147"/>
            <a:ext cx="0" cy="9999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24970">
            <a:off x="4607812" y="3993236"/>
            <a:ext cx="2539445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356645" y="1430714"/>
            <a:ext cx="3556853" cy="1344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18708">
            <a:off x="5399956" y="2914192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97001">
            <a:off x="228912" y="2085576"/>
            <a:ext cx="3800201" cy="87819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3"/>
          <p:cNvSpPr txBox="1"/>
          <p:nvPr/>
        </p:nvSpPr>
        <p:spPr>
          <a:xfrm>
            <a:off x="529375" y="1051600"/>
            <a:ext cx="48360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Надписа “Сладко изкушение”, който е със същия шрифт в главното меню, извършва ли някакво действие, или препращане към друга страница?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4263600" y="3390850"/>
            <a:ext cx="412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Защо категориите са зададени при филтрираниятa с числа, а не с техните имена в  Уеб сайта?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60" y="2624667"/>
            <a:ext cx="4027303" cy="2024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/>
        </p:nvSpPr>
        <p:spPr>
          <a:xfrm>
            <a:off x="2389350" y="1495150"/>
            <a:ext cx="57015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Благодаря за вниманието!</a:t>
            </a:r>
            <a:endParaRPr sz="43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7"/>
          <p:cNvSpPr txBox="1">
            <a:spLocks noGrp="1"/>
          </p:cNvSpPr>
          <p:nvPr>
            <p:ph type="title" idx="6"/>
          </p:nvPr>
        </p:nvSpPr>
        <p:spPr>
          <a:xfrm>
            <a:off x="504775" y="44492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2" name="Google Shape;172;p37"/>
          <p:cNvSpPr txBox="1">
            <a:spLocks noGrp="1"/>
          </p:cNvSpPr>
          <p:nvPr>
            <p:ph type="title"/>
          </p:nvPr>
        </p:nvSpPr>
        <p:spPr>
          <a:xfrm>
            <a:off x="3416884" y="12325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Проектиране</a:t>
            </a:r>
            <a:endParaRPr/>
          </a:p>
        </p:txBody>
      </p:sp>
      <p:sp>
        <p:nvSpPr>
          <p:cNvPr id="173" name="Google Shape;173;p37"/>
          <p:cNvSpPr txBox="1">
            <a:spLocks noGrp="1"/>
          </p:cNvSpPr>
          <p:nvPr>
            <p:ph type="subTitle" idx="1"/>
          </p:nvPr>
        </p:nvSpPr>
        <p:spPr>
          <a:xfrm>
            <a:off x="3416884" y="176505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Използвани технологии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Диаграма на потребителските случаи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Потребителски интерфейс</a:t>
            </a:r>
            <a:endParaRPr/>
          </a:p>
        </p:txBody>
      </p:sp>
      <p:sp>
        <p:nvSpPr>
          <p:cNvPr id="174" name="Google Shape;174;p37"/>
          <p:cNvSpPr txBox="1">
            <a:spLocks noGrp="1"/>
          </p:cNvSpPr>
          <p:nvPr>
            <p:ph type="title" idx="2"/>
          </p:nvPr>
        </p:nvSpPr>
        <p:spPr>
          <a:xfrm>
            <a:off x="6686703" y="12898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sp>
        <p:nvSpPr>
          <p:cNvPr id="175" name="Google Shape;175;p37"/>
          <p:cNvSpPr txBox="1">
            <a:spLocks noGrp="1"/>
          </p:cNvSpPr>
          <p:nvPr>
            <p:ph type="subTitle" idx="3"/>
          </p:nvPr>
        </p:nvSpPr>
        <p:spPr>
          <a:xfrm>
            <a:off x="6686703" y="182230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Е/R Диаграма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MVC Модел</a:t>
            </a:r>
            <a:endParaRPr/>
          </a:p>
        </p:txBody>
      </p:sp>
      <p:sp>
        <p:nvSpPr>
          <p:cNvPr id="176" name="Google Shape;176;p37"/>
          <p:cNvSpPr txBox="1">
            <a:spLocks noGrp="1"/>
          </p:cNvSpPr>
          <p:nvPr>
            <p:ph type="title" idx="4"/>
          </p:nvPr>
        </p:nvSpPr>
        <p:spPr>
          <a:xfrm>
            <a:off x="504772" y="12898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Увод</a:t>
            </a:r>
            <a:endParaRPr/>
          </a:p>
        </p:txBody>
      </p:sp>
      <p:sp>
        <p:nvSpPr>
          <p:cNvPr id="177" name="Google Shape;177;p37"/>
          <p:cNvSpPr txBox="1">
            <a:spLocks noGrp="1"/>
          </p:cNvSpPr>
          <p:nvPr>
            <p:ph type="subTitle" idx="5"/>
          </p:nvPr>
        </p:nvSpPr>
        <p:spPr>
          <a:xfrm>
            <a:off x="504772" y="1822300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Кратко описание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Цели и задачи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/>
              <a:t>Кратко проучване</a:t>
            </a:r>
            <a:endParaRPr/>
          </a:p>
        </p:txBody>
      </p:sp>
      <p:sp>
        <p:nvSpPr>
          <p:cNvPr id="178" name="Google Shape;178;p37"/>
          <p:cNvSpPr txBox="1">
            <a:spLocks noGrp="1"/>
          </p:cNvSpPr>
          <p:nvPr>
            <p:ph type="title" idx="7"/>
          </p:nvPr>
        </p:nvSpPr>
        <p:spPr>
          <a:xfrm>
            <a:off x="3452663" y="3896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9" name="Google Shape;179;p37"/>
          <p:cNvSpPr txBox="1">
            <a:spLocks noGrp="1"/>
          </p:cNvSpPr>
          <p:nvPr>
            <p:ph type="title" idx="8"/>
          </p:nvPr>
        </p:nvSpPr>
        <p:spPr>
          <a:xfrm>
            <a:off x="6686700" y="444925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0" name="Google Shape;180;p37"/>
          <p:cNvCxnSpPr/>
          <p:nvPr/>
        </p:nvCxnSpPr>
        <p:spPr>
          <a:xfrm>
            <a:off x="1339675" y="12203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1" name="Google Shape;181;p37"/>
          <p:cNvCxnSpPr/>
          <p:nvPr/>
        </p:nvCxnSpPr>
        <p:spPr>
          <a:xfrm>
            <a:off x="4251788" y="116313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2" name="Google Shape;182;p37"/>
          <p:cNvCxnSpPr/>
          <p:nvPr/>
        </p:nvCxnSpPr>
        <p:spPr>
          <a:xfrm>
            <a:off x="7521600" y="12203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3" name="Google Shape;183;p37"/>
          <p:cNvSpPr txBox="1">
            <a:spLocks noGrp="1"/>
          </p:cNvSpPr>
          <p:nvPr>
            <p:ph type="title" idx="6"/>
          </p:nvPr>
        </p:nvSpPr>
        <p:spPr>
          <a:xfrm>
            <a:off x="1736875" y="336795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4" name="Google Shape;184;p37"/>
          <p:cNvSpPr txBox="1">
            <a:spLocks noGrp="1"/>
          </p:cNvSpPr>
          <p:nvPr>
            <p:ph type="title" idx="4"/>
          </p:nvPr>
        </p:nvSpPr>
        <p:spPr>
          <a:xfrm>
            <a:off x="1736872" y="423070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Рецензия</a:t>
            </a:r>
            <a:endParaRPr/>
          </a:p>
        </p:txBody>
      </p:sp>
      <p:cxnSp>
        <p:nvCxnSpPr>
          <p:cNvPr id="185" name="Google Shape;185;p37"/>
          <p:cNvCxnSpPr/>
          <p:nvPr/>
        </p:nvCxnSpPr>
        <p:spPr>
          <a:xfrm>
            <a:off x="2571775" y="416128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6" name="Google Shape;186;p37"/>
          <p:cNvSpPr txBox="1">
            <a:spLocks noGrp="1"/>
          </p:cNvSpPr>
          <p:nvPr>
            <p:ph type="title" idx="6"/>
          </p:nvPr>
        </p:nvSpPr>
        <p:spPr>
          <a:xfrm>
            <a:off x="5851800" y="3455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 idx="4"/>
          </p:nvPr>
        </p:nvSpPr>
        <p:spPr>
          <a:xfrm>
            <a:off x="5851797" y="431845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Заключение</a:t>
            </a:r>
            <a:endParaRPr/>
          </a:p>
        </p:txBody>
      </p:sp>
      <p:cxnSp>
        <p:nvCxnSpPr>
          <p:cNvPr id="188" name="Google Shape;188;p37"/>
          <p:cNvCxnSpPr/>
          <p:nvPr/>
        </p:nvCxnSpPr>
        <p:spPr>
          <a:xfrm>
            <a:off x="6686700" y="4249035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>
            <a:spLocks noGrp="1"/>
          </p:cNvSpPr>
          <p:nvPr>
            <p:ph type="title"/>
          </p:nvPr>
        </p:nvSpPr>
        <p:spPr>
          <a:xfrm>
            <a:off x="4021675" y="3339125"/>
            <a:ext cx="3068700" cy="9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Увод</a:t>
            </a:r>
            <a:endParaRPr sz="6000"/>
          </a:p>
        </p:txBody>
      </p:sp>
      <p:sp>
        <p:nvSpPr>
          <p:cNvPr id="194" name="Google Shape;194;p38"/>
          <p:cNvSpPr txBox="1">
            <a:spLocks noGrp="1"/>
          </p:cNvSpPr>
          <p:nvPr>
            <p:ph type="title" idx="2"/>
          </p:nvPr>
        </p:nvSpPr>
        <p:spPr>
          <a:xfrm>
            <a:off x="1309620" y="3373325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95" name="Google Shape;195;p38"/>
          <p:cNvCxnSpPr/>
          <p:nvPr/>
        </p:nvCxnSpPr>
        <p:spPr>
          <a:xfrm>
            <a:off x="3872100" y="3339122"/>
            <a:ext cx="0" cy="999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9"/>
          <p:cNvSpPr txBox="1">
            <a:spLocks noGrp="1"/>
          </p:cNvSpPr>
          <p:nvPr>
            <p:ph type="ctrTitle"/>
          </p:nvPr>
        </p:nvSpPr>
        <p:spPr>
          <a:xfrm>
            <a:off x="5344225" y="736850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Кратко описание</a:t>
            </a:r>
            <a:endParaRPr sz="4000"/>
          </a:p>
        </p:txBody>
      </p:sp>
      <p:sp>
        <p:nvSpPr>
          <p:cNvPr id="201" name="Google Shape;201;p39"/>
          <p:cNvSpPr txBox="1">
            <a:spLocks noGrp="1"/>
          </p:cNvSpPr>
          <p:nvPr>
            <p:ph type="subTitle" idx="1"/>
          </p:nvPr>
        </p:nvSpPr>
        <p:spPr>
          <a:xfrm>
            <a:off x="3784300" y="1251850"/>
            <a:ext cx="5217000" cy="20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Уеб базирано приложение реализиращо дейността на сладкарски цех „Сладко изкушение“. Приложението спомага бизнеса на сладкарския цех, като дава поле за реклама и поуляризиране на дейността. Също така предлага модерен и съвременен подход към клиентите си. В него те могат да преглеждат продуктите на цеха, както и да правят поръчки към него. </a:t>
            </a:r>
            <a:endParaRPr sz="800"/>
          </a:p>
        </p:txBody>
      </p:sp>
      <p:sp>
        <p:nvSpPr>
          <p:cNvPr id="202" name="Google Shape;202;p39"/>
          <p:cNvSpPr txBox="1"/>
          <p:nvPr/>
        </p:nvSpPr>
        <p:spPr>
          <a:xfrm>
            <a:off x="1487975" y="3369400"/>
            <a:ext cx="6874800" cy="14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Приложението има ролеви модел на интеракции, което ще рече, че различни роли имат различен досъп, това става благодарение на системата за потребителски акаунти. Нещо, с което това приложение се отличава е, предоставяната директна обратна връзка при потребителски интеракции.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>
            <a:spLocks noGrp="1"/>
          </p:cNvSpPr>
          <p:nvPr>
            <p:ph type="ctrTitle" idx="4294967295"/>
          </p:nvPr>
        </p:nvSpPr>
        <p:spPr>
          <a:xfrm>
            <a:off x="415325" y="236075"/>
            <a:ext cx="4370400" cy="6447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Цели и задачи</a:t>
            </a:r>
            <a:endParaRPr sz="4000"/>
          </a:p>
        </p:txBody>
      </p:sp>
      <p:sp>
        <p:nvSpPr>
          <p:cNvPr id="208" name="Google Shape;208;p40"/>
          <p:cNvSpPr txBox="1"/>
          <p:nvPr/>
        </p:nvSpPr>
        <p:spPr>
          <a:xfrm>
            <a:off x="872750" y="1101675"/>
            <a:ext cx="61593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Реализация на трислойна MVC ASP.NET Core информационна система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Предоставяне на бизнес инструмент, улесняващ процеса на работа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Реклама на дейността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Популяризиране на продукт/и.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Интегриране на роли за достъп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Постигане на директна обратна връзка при интеракция от клиент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Постигане на моментално отчитане и регистриране на поръчки</a:t>
            </a:r>
            <a:endParaRPr sz="1600">
              <a:solidFill>
                <a:srgbClr val="FFFFFF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Постигане на високо ниво на сигурност за личните данни на клиентите</a:t>
            </a:r>
            <a:endParaRPr sz="16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Кратко проучване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14" name="Google Shape;214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188" y="1216925"/>
            <a:ext cx="7040513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>
            <a:spLocks noGrp="1"/>
          </p:cNvSpPr>
          <p:nvPr>
            <p:ph type="ctrTitle"/>
          </p:nvPr>
        </p:nvSpPr>
        <p:spPr>
          <a:xfrm>
            <a:off x="1996000" y="1690925"/>
            <a:ext cx="65970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Проектиране</a:t>
            </a:r>
            <a:endParaRPr sz="6000"/>
          </a:p>
        </p:txBody>
      </p:sp>
      <p:cxnSp>
        <p:nvCxnSpPr>
          <p:cNvPr id="221" name="Google Shape;221;p42"/>
          <p:cNvCxnSpPr/>
          <p:nvPr/>
        </p:nvCxnSpPr>
        <p:spPr>
          <a:xfrm rot="10800000">
            <a:off x="2210400" y="1685972"/>
            <a:ext cx="7200" cy="995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42"/>
          <p:cNvSpPr txBox="1">
            <a:spLocks noGrp="1"/>
          </p:cNvSpPr>
          <p:nvPr>
            <p:ph type="ctrTitle"/>
          </p:nvPr>
        </p:nvSpPr>
        <p:spPr>
          <a:xfrm>
            <a:off x="810775" y="1690925"/>
            <a:ext cx="13569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13" y="1382850"/>
            <a:ext cx="8484275" cy="30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3"/>
          <p:cNvSpPr/>
          <p:nvPr/>
        </p:nvSpPr>
        <p:spPr>
          <a:xfrm>
            <a:off x="407725" y="1397875"/>
            <a:ext cx="1881300" cy="1187400"/>
          </a:xfrm>
          <a:prstGeom prst="round2Diag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325" y="1382850"/>
            <a:ext cx="1616600" cy="12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3"/>
          <p:cNvSpPr/>
          <p:nvPr/>
        </p:nvSpPr>
        <p:spPr>
          <a:xfrm>
            <a:off x="7032050" y="1382850"/>
            <a:ext cx="1616600" cy="1301975"/>
          </a:xfrm>
          <a:prstGeom prst="flowChartManualOperation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2050" y="1428241"/>
            <a:ext cx="1616600" cy="121118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1106650" y="350525"/>
            <a:ext cx="6453000" cy="52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Използвани технологии</a:t>
            </a:r>
            <a:endParaRPr sz="3000"/>
          </a:p>
        </p:txBody>
      </p:sp>
      <p:cxnSp>
        <p:nvCxnSpPr>
          <p:cNvPr id="233" name="Google Shape;233;p43"/>
          <p:cNvCxnSpPr/>
          <p:nvPr/>
        </p:nvCxnSpPr>
        <p:spPr>
          <a:xfrm>
            <a:off x="1112050" y="263672"/>
            <a:ext cx="6442200" cy="81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>
            <a:spLocks noGrp="1"/>
          </p:cNvSpPr>
          <p:nvPr>
            <p:ph type="title"/>
          </p:nvPr>
        </p:nvSpPr>
        <p:spPr>
          <a:xfrm>
            <a:off x="838350" y="191425"/>
            <a:ext cx="74169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Диаграма на потребителските случаи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39" name="Google Shape;239;p44"/>
          <p:cNvCxnSpPr/>
          <p:nvPr/>
        </p:nvCxnSpPr>
        <p:spPr>
          <a:xfrm rot="10800000" flipH="1">
            <a:off x="829825" y="279025"/>
            <a:ext cx="6273900" cy="4290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40" name="Google Shape;2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00" y="718826"/>
            <a:ext cx="7601801" cy="39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4C0700"/>
      </a:dk1>
      <a:lt1>
        <a:srgbClr val="FFFFFF"/>
      </a:lt1>
      <a:dk2>
        <a:srgbClr val="A00309"/>
      </a:dk2>
      <a:lt2>
        <a:srgbClr val="01ACAD"/>
      </a:lt2>
      <a:accent1>
        <a:srgbClr val="04B2FF"/>
      </a:accent1>
      <a:accent2>
        <a:srgbClr val="0382B9"/>
      </a:accent2>
      <a:accent3>
        <a:srgbClr val="CE464A"/>
      </a:accent3>
      <a:accent4>
        <a:srgbClr val="00E1FF"/>
      </a:accent4>
      <a:accent5>
        <a:srgbClr val="00AD79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400</Words>
  <Application>Microsoft Office PowerPoint</Application>
  <PresentationFormat>On-screen Show (16:9)</PresentationFormat>
  <Paragraphs>64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Times New Roman</vt:lpstr>
      <vt:lpstr>Arial</vt:lpstr>
      <vt:lpstr>Montserrat Medium</vt:lpstr>
      <vt:lpstr>Montserrat ExtraBold</vt:lpstr>
      <vt:lpstr>Montserrat</vt:lpstr>
      <vt:lpstr>Futuristic Background by Slidesgo</vt:lpstr>
      <vt:lpstr>Дипломен проект</vt:lpstr>
      <vt:lpstr>01</vt:lpstr>
      <vt:lpstr>Увод</vt:lpstr>
      <vt:lpstr>Кратко описание</vt:lpstr>
      <vt:lpstr>Цели и задачи</vt:lpstr>
      <vt:lpstr>Кратко проучване</vt:lpstr>
      <vt:lpstr>Проектиране</vt:lpstr>
      <vt:lpstr>Използвани технологии</vt:lpstr>
      <vt:lpstr>Диаграма на потребителските случаи</vt:lpstr>
      <vt:lpstr>Потребителски интерфейс</vt:lpstr>
      <vt:lpstr>PowerPoint Presentation</vt:lpstr>
      <vt:lpstr>Реализация</vt:lpstr>
      <vt:lpstr>Е/R Диаграма</vt:lpstr>
      <vt:lpstr>MVC Модел</vt:lpstr>
      <vt:lpstr>Заключение</vt:lpstr>
      <vt:lpstr>PowerPoint Presentation</vt:lpstr>
      <vt:lpstr>Рецензия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Дипломен проект</dc:title>
  <dc:creator>Мирослав Николов</dc:creator>
  <cp:lastModifiedBy>Мирослав Николов</cp:lastModifiedBy>
  <cp:revision>7</cp:revision>
  <dcterms:modified xsi:type="dcterms:W3CDTF">2022-05-18T17:42:29Z</dcterms:modified>
</cp:coreProperties>
</file>